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141D"/>
    <a:srgbClr val="FF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B3E8C2-4B2B-F0D9-2293-88ABC7BEE39B}" v="55" dt="2026-10-01T00:23:04.632"/>
    <p1510:client id="{B165963B-D94F-4D77-B466-5A920BB05CCA}" v="8" dt="2026-10-01T03:27:55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85E7D-D21B-9090-F8D9-69369CA94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4D4471-8B95-1121-CED7-A55CBBDFCE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05651-E48E-7089-3E17-34C5F2A4D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B49B8-8931-1FBC-3C9D-19D6FC3C2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CD0D1-B2D6-3091-14A9-B8092356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285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8E522-C4A0-EC6B-C554-308A442A3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9B280-FB9C-6862-47B3-D6CBA28BE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08CB4-5ABC-4E11-F7C6-036391999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A88DE-1D63-8B6A-9217-13CBC510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DE604-2CA5-5434-3311-A417A7142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534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1FD5F-2AFB-1AF4-A6D1-6E2640706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89F9EB-8F8D-D55E-4AFE-6CB90EEC0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B9B2F-2C9F-F40D-85E2-1A944B6E0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EB78A-71FE-2622-C3F9-0DD2BB83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DD3C4-C5A3-B514-F950-6E66B75BC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4590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89164-5BD4-5973-1C4E-9EBDD2BD5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55B21-9B61-4FF7-B249-3E00A2F74F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4E7D1-DAD9-6221-E163-B90C8B36F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1196CC-ED38-27F7-ED21-4C270EEF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483C4-1146-F22A-A3FB-0D6AB932E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28EBC4-0F63-97AE-2345-E43DD471F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7696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1DC99-4D92-422A-75DD-19E50A07D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871DB-D51F-BDB8-DF11-3B42C31BA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3082B-7166-DA2E-4627-E0EF6BDBD8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2FDDCA-9F08-5B07-3CA9-8657D13BB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A5FDFB-1325-98FC-FCF3-EAC38909CC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32204-6BB7-A936-A2A1-A613C066A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A4E9FC-0F96-7E5A-0712-547D8AE0A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18A232-7478-8FB4-7FEC-36FFFDB85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2130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5258E-2EB0-1A85-1B3A-E12E4F7A7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991FBF-A308-4CFA-639C-A6669C10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621F2-6BAC-225E-F093-E4C9ADB04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45BD72-C284-A13B-450E-556F701E2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6039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E304CE-EEC8-4C91-43BC-F9529B3D0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6726DE-7BCB-1B76-F951-0C672B60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87A210-8FCE-6D95-0ACF-D22140497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808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DD292-19AC-56E9-D255-2D86A4E7B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C8956-C534-6003-0BE3-2FE44E294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D65D31-21FA-4051-23F8-03F32AD32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E2C730-C908-2799-5BAF-32B8C5F9A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7DCD5-4B7E-6BC6-735A-E2A296DA0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C8436-0640-D6EB-B345-A18D3833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6183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035D5-54F1-AC8F-A0DB-1802BCC5E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D3E803-62DA-B1DD-F4AF-E5B8404F4F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C6EF3-F707-63E5-0F2C-CF82C13F5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0D1662-D1D7-4B37-70DF-2EB167342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884AD-4505-CA73-2C93-CBB059573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1F8F-B4A4-B201-1A02-3452336EE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273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7BBF-1EAE-BD39-E5F4-25B49E5C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5FF0F1-3CBE-CA02-68A6-C247FEC3F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A65F10-57B6-396D-64A9-2C7609E04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528CF-0E16-88BD-15B5-1492F8D76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998C5-5333-8CDA-881F-BDB153BF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683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1226B8-CBED-364F-6691-684D0C26E6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805CA-9503-79D7-9C83-CFAF66500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5B673-6915-3C5D-F137-E70C7A5D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2FA07-3E41-E069-28D0-13E3C8A9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8981E-2594-AF32-0EE9-EC3F7E835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389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1E635-4274-0EC9-E04D-577D96001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AD2A2-858E-6AD7-D5CA-831A623C8B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71084-7AE1-64EA-0B27-047A6BE56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6F187C-151C-4EFD-98AA-1034066203FA}" type="datetimeFigureOut">
              <a:rPr lang="en-AU" smtClean="0"/>
              <a:t>30/09/2026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E3C43-4657-2EBC-D487-04B4D4D48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55B53-F40E-08F2-80CF-0A0F0DCFAB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67C390-7A8D-4BBC-8B78-6EC69820719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633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713BE3F-370D-6808-4D31-46463C80CA58}"/>
              </a:ext>
            </a:extLst>
          </p:cNvPr>
          <p:cNvSpPr/>
          <p:nvPr/>
        </p:nvSpPr>
        <p:spPr>
          <a:xfrm>
            <a:off x="0" y="0"/>
            <a:ext cx="12192000" cy="1152292"/>
          </a:xfrm>
          <a:prstGeom prst="rect">
            <a:avLst/>
          </a:prstGeom>
          <a:solidFill>
            <a:srgbClr val="74141D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AU" sz="3200" b="1">
              <a:latin typeface="Aptos" panose="020B00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122502B-162D-21FC-67FC-2AEE6251CDB0}"/>
              </a:ext>
            </a:extLst>
          </p:cNvPr>
          <p:cNvSpPr/>
          <p:nvPr/>
        </p:nvSpPr>
        <p:spPr>
          <a:xfrm>
            <a:off x="1372572" y="1566566"/>
            <a:ext cx="2634135" cy="650264"/>
          </a:xfrm>
          <a:prstGeom prst="roundRect">
            <a:avLst/>
          </a:prstGeom>
          <a:solidFill>
            <a:srgbClr val="FFAFA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1 – Identify the competent person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Engage or assign someone with the skills to assess hazards, or to build the tool others will use to assess them.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CC02B11-9A73-E059-CDE3-A8EB5F6447CC}"/>
              </a:ext>
            </a:extLst>
          </p:cNvPr>
          <p:cNvSpPr/>
          <p:nvPr/>
        </p:nvSpPr>
        <p:spPr>
          <a:xfrm>
            <a:off x="1420493" y="6373216"/>
            <a:ext cx="8674371" cy="398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14 – Review of control measures (final step) 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Confirm the controls established remain effective and stay consistent with the documented safe system of work for each specific health hazard. </a:t>
            </a:r>
            <a:r>
              <a:rPr lang="en-AU" sz="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AF8A8F9-0DEC-F0B5-9581-58437931C879}"/>
              </a:ext>
            </a:extLst>
          </p:cNvPr>
          <p:cNvSpPr/>
          <p:nvPr/>
        </p:nvSpPr>
        <p:spPr>
          <a:xfrm>
            <a:off x="1372572" y="2345713"/>
            <a:ext cx="2633415" cy="650264"/>
          </a:xfrm>
          <a:prstGeom prst="roundRect">
            <a:avLst/>
          </a:prstGeom>
          <a:solidFill>
            <a:srgbClr val="FFAFA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2 – Identify hazards and their causes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List all potential hazards and what specifically causes each one.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1C41B40-20F6-E3DD-4358-2537EB4A6D8B}"/>
              </a:ext>
            </a:extLst>
          </p:cNvPr>
          <p:cNvSpPr/>
          <p:nvPr/>
        </p:nvSpPr>
        <p:spPr>
          <a:xfrm>
            <a:off x="1372572" y="3100069"/>
            <a:ext cx="2634135" cy="650033"/>
          </a:xfrm>
          <a:prstGeom prst="roundRect">
            <a:avLst/>
          </a:prstGeom>
          <a:solidFill>
            <a:srgbClr val="FFAFA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3 – Identify affected work group(s)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Determine which specific work group(s) are exposed, so controls can be broad or targeted appropriately.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8EB059E-BB69-04ED-3E5A-FBD81320AB35}"/>
              </a:ext>
            </a:extLst>
          </p:cNvPr>
          <p:cNvSpPr/>
          <p:nvPr/>
        </p:nvSpPr>
        <p:spPr>
          <a:xfrm>
            <a:off x="1372572" y="3881001"/>
            <a:ext cx="2634120" cy="655779"/>
          </a:xfrm>
          <a:prstGeom prst="roundRect">
            <a:avLst/>
          </a:prstGeom>
          <a:solidFill>
            <a:srgbClr val="FFAFA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4 – Identify controls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Eliminate the risk (for example, through design) or, where not practicable, minimise it through hazard-specific controls.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5AC5E18-AA03-695E-B5D0-88EEE0D63BBA}"/>
              </a:ext>
            </a:extLst>
          </p:cNvPr>
          <p:cNvSpPr/>
          <p:nvPr/>
        </p:nvSpPr>
        <p:spPr>
          <a:xfrm>
            <a:off x="1372572" y="4626708"/>
            <a:ext cx="2634124" cy="646585"/>
          </a:xfrm>
          <a:prstGeom prst="roundRect">
            <a:avLst/>
          </a:prstGeom>
          <a:solidFill>
            <a:srgbClr val="FFAFA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5 – Confirm controls are in place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Engage or assign someone with the skills to ensure that company and subcontractor controls are implemented and being followed on site.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5775FDF-6779-4AD2-F3F1-204A1DB546D9}"/>
              </a:ext>
            </a:extLst>
          </p:cNvPr>
          <p:cNvSpPr/>
          <p:nvPr/>
        </p:nvSpPr>
        <p:spPr>
          <a:xfrm>
            <a:off x="4327904" y="2345713"/>
            <a:ext cx="2634135" cy="65026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8 – Identify a formally trained person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For example, a certified Occupational Hygienist or other specialist matched to the hazard type being evaluated.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24FDD59-C7A5-D725-BD3D-756091E31460}"/>
              </a:ext>
            </a:extLst>
          </p:cNvPr>
          <p:cNvSpPr/>
          <p:nvPr/>
        </p:nvSpPr>
        <p:spPr>
          <a:xfrm>
            <a:off x="4327904" y="3100069"/>
            <a:ext cx="2634135" cy="65026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9 – Plan the evaluation and assessment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Define what, how and when to measure. Prepare workers, records and photo/video evidence in advance. 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B3FEC557-50A3-9B09-5071-6A57133294D0}"/>
              </a:ext>
            </a:extLst>
          </p:cNvPr>
          <p:cNvSpPr/>
          <p:nvPr/>
        </p:nvSpPr>
        <p:spPr>
          <a:xfrm>
            <a:off x="4327904" y="3881001"/>
            <a:ext cx="2634135" cy="6500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10 – Communicate the evaluation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Inform affected work group(s) and Health and Safety Representatives, compare results to the Workplace Exposure Standards and repeat monitoring if limits are exceeded. 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07458AAB-B953-74D4-AC5F-10531B772B8D}"/>
              </a:ext>
            </a:extLst>
          </p:cNvPr>
          <p:cNvSpPr/>
          <p:nvPr/>
        </p:nvSpPr>
        <p:spPr>
          <a:xfrm>
            <a:off x="7283235" y="1566566"/>
            <a:ext cx="2634135" cy="65026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11 – Identify the need for surveillance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Check relevant regulations for triggers for noise, hazards chemicals, lead, silica and asbestos.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4C0089C-F690-F354-3D7D-F1A7A8EF3A84}"/>
              </a:ext>
            </a:extLst>
          </p:cNvPr>
          <p:cNvSpPr/>
          <p:nvPr/>
        </p:nvSpPr>
        <p:spPr>
          <a:xfrm>
            <a:off x="7283235" y="2345713"/>
            <a:ext cx="2634135" cy="65026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  <a:ea typeface="+mn-lt"/>
                <a:cs typeface="+mn-lt"/>
              </a:rPr>
              <a:t>Step 12 – Undertake health monitoring</a:t>
            </a:r>
            <a:endParaRPr lang="en-US"/>
          </a:p>
          <a:p>
            <a:pPr algn="ctr"/>
            <a:r>
              <a:rPr lang="en-AU" sz="800" dirty="0">
                <a:solidFill>
                  <a:schemeClr val="tx1"/>
                </a:solidFill>
                <a:ea typeface="+mn-lt"/>
                <a:cs typeface="+mn-lt"/>
              </a:rPr>
              <a:t>Meet frequency/trigger events. Company bears the costs. Confirm subcontractor compliance.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FA3FE358-67DD-A47B-A596-FD8D33332AFD}"/>
              </a:ext>
            </a:extLst>
          </p:cNvPr>
          <p:cNvSpPr/>
          <p:nvPr/>
        </p:nvSpPr>
        <p:spPr>
          <a:xfrm>
            <a:off x="7283235" y="3100069"/>
            <a:ext cx="2634135" cy="65026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13 – Manage and retain records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Keep records confidential, release only with worker consent, and retain for 30 years (40 for asbestos).</a:t>
            </a:r>
            <a:endParaRPr lang="en-AU" sz="800" b="1" dirty="0">
              <a:solidFill>
                <a:schemeClr val="tx1"/>
              </a:solidFill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2B6A5013-F714-B2D9-0F43-75C36B1B8A1C}"/>
              </a:ext>
            </a:extLst>
          </p:cNvPr>
          <p:cNvSpPr/>
          <p:nvPr/>
        </p:nvSpPr>
        <p:spPr>
          <a:xfrm>
            <a:off x="1372572" y="5405855"/>
            <a:ext cx="2634129" cy="655992"/>
          </a:xfrm>
          <a:prstGeom prst="roundRect">
            <a:avLst/>
          </a:prstGeom>
          <a:solidFill>
            <a:srgbClr val="FFAFAF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6 – Identify training needs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</a:rPr>
              <a:t>Identify training needs including jurisdiction specific mandatory training (for example, asbestos awareness or silica exposure prevention courses).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3A23020-AF4E-EC45-7C16-4119207A12E9}"/>
              </a:ext>
            </a:extLst>
          </p:cNvPr>
          <p:cNvCxnSpPr>
            <a:cxnSpLocks/>
          </p:cNvCxnSpPr>
          <p:nvPr/>
        </p:nvCxnSpPr>
        <p:spPr>
          <a:xfrm flipH="1">
            <a:off x="5640237" y="2992288"/>
            <a:ext cx="3" cy="11136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BB0662D-4DB5-9C3F-BC9F-55F38D692C41}"/>
              </a:ext>
            </a:extLst>
          </p:cNvPr>
          <p:cNvCxnSpPr>
            <a:cxnSpLocks/>
          </p:cNvCxnSpPr>
          <p:nvPr/>
        </p:nvCxnSpPr>
        <p:spPr>
          <a:xfrm flipH="1">
            <a:off x="5640237" y="3760724"/>
            <a:ext cx="3" cy="11136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60E336F9-5DBF-6218-98EA-CB97EEE29758}"/>
              </a:ext>
            </a:extLst>
          </p:cNvPr>
          <p:cNvCxnSpPr>
            <a:cxnSpLocks/>
          </p:cNvCxnSpPr>
          <p:nvPr/>
        </p:nvCxnSpPr>
        <p:spPr>
          <a:xfrm flipH="1">
            <a:off x="8634308" y="2210620"/>
            <a:ext cx="3" cy="13041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0FA0D2F-88BF-A7CF-23D1-DB7E7677EB7C}"/>
              </a:ext>
            </a:extLst>
          </p:cNvPr>
          <p:cNvCxnSpPr>
            <a:cxnSpLocks/>
          </p:cNvCxnSpPr>
          <p:nvPr/>
        </p:nvCxnSpPr>
        <p:spPr>
          <a:xfrm flipH="1">
            <a:off x="8627598" y="3008591"/>
            <a:ext cx="3" cy="11136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DD584E8-290A-BF45-4F1F-1E61D819C5FD}"/>
              </a:ext>
            </a:extLst>
          </p:cNvPr>
          <p:cNvCxnSpPr>
            <a:cxnSpLocks/>
          </p:cNvCxnSpPr>
          <p:nvPr/>
        </p:nvCxnSpPr>
        <p:spPr>
          <a:xfrm>
            <a:off x="2732363" y="6244821"/>
            <a:ext cx="5923010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4BF4B7E-FED6-8FE8-0E70-FB82DB18DE75}"/>
              </a:ext>
            </a:extLst>
          </p:cNvPr>
          <p:cNvCxnSpPr>
            <a:cxnSpLocks/>
          </p:cNvCxnSpPr>
          <p:nvPr/>
        </p:nvCxnSpPr>
        <p:spPr>
          <a:xfrm>
            <a:off x="5640237" y="4540560"/>
            <a:ext cx="8756" cy="184133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583718D7-6C30-B59C-AC28-F77BE5E8AEE7}"/>
              </a:ext>
            </a:extLst>
          </p:cNvPr>
          <p:cNvCxnSpPr>
            <a:cxnSpLocks/>
          </p:cNvCxnSpPr>
          <p:nvPr/>
        </p:nvCxnSpPr>
        <p:spPr>
          <a:xfrm>
            <a:off x="8653358" y="3768237"/>
            <a:ext cx="0" cy="247685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CD1E6B3-644D-C9C1-A206-07D9702D7242}"/>
              </a:ext>
            </a:extLst>
          </p:cNvPr>
          <p:cNvCxnSpPr>
            <a:cxnSpLocks/>
          </p:cNvCxnSpPr>
          <p:nvPr/>
        </p:nvCxnSpPr>
        <p:spPr>
          <a:xfrm>
            <a:off x="2732363" y="6061616"/>
            <a:ext cx="0" cy="174704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8895EF85-6290-B5F0-1586-DC29CE07CC68}"/>
              </a:ext>
            </a:extLst>
          </p:cNvPr>
          <p:cNvSpPr txBox="1"/>
          <p:nvPr/>
        </p:nvSpPr>
        <p:spPr>
          <a:xfrm>
            <a:off x="1420493" y="152865"/>
            <a:ext cx="8714373" cy="89255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AU" sz="2800" b="1" dirty="0">
                <a:solidFill>
                  <a:schemeClr val="bg1"/>
                </a:solidFill>
              </a:rPr>
              <a:t>WH14 Health Surveillance and Exposure Monitoring</a:t>
            </a:r>
          </a:p>
          <a:p>
            <a:pPr algn="ctr"/>
            <a:r>
              <a:rPr lang="en-AU" sz="2400" b="1" dirty="0">
                <a:solidFill>
                  <a:schemeClr val="bg1"/>
                </a:solidFill>
              </a:rPr>
              <a:t>Health Hazard Management: Process Flow Chart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F2DB2D-84DF-6DC1-31FF-A4E34FEC5ACC}"/>
              </a:ext>
            </a:extLst>
          </p:cNvPr>
          <p:cNvSpPr txBox="1"/>
          <p:nvPr/>
        </p:nvSpPr>
        <p:spPr>
          <a:xfrm>
            <a:off x="1866461" y="1162683"/>
            <a:ext cx="165327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AU" sz="1000" b="1" dirty="0">
                <a:solidFill>
                  <a:srgbClr val="74141D"/>
                </a:solidFill>
              </a:rPr>
              <a:t>WH14.1</a:t>
            </a:r>
          </a:p>
          <a:p>
            <a:pPr algn="ctr"/>
            <a:r>
              <a:rPr lang="en-AU" sz="1000" b="1" dirty="0">
                <a:solidFill>
                  <a:srgbClr val="74141D"/>
                </a:solidFill>
              </a:rPr>
              <a:t>Site-specific Assessment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135774-EECB-8F96-9CC2-B251FB147C72}"/>
              </a:ext>
            </a:extLst>
          </p:cNvPr>
          <p:cNvSpPr txBox="1"/>
          <p:nvPr/>
        </p:nvSpPr>
        <p:spPr>
          <a:xfrm>
            <a:off x="4628269" y="1162683"/>
            <a:ext cx="20345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000" b="1" dirty="0">
                <a:solidFill>
                  <a:schemeClr val="accent2">
                    <a:lumMod val="75000"/>
                  </a:schemeClr>
                </a:solidFill>
              </a:rPr>
              <a:t>WH14.2</a:t>
            </a:r>
          </a:p>
          <a:p>
            <a:pPr algn="ctr"/>
            <a:r>
              <a:rPr lang="en-AU" sz="1000" b="1" dirty="0">
                <a:solidFill>
                  <a:schemeClr val="accent2">
                    <a:lumMod val="75000"/>
                  </a:schemeClr>
                </a:solidFill>
              </a:rPr>
              <a:t>Measure and evaluate exposure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66C3B4E-0D77-071F-BC51-3A4DA8D0E7FA}"/>
              </a:ext>
            </a:extLst>
          </p:cNvPr>
          <p:cNvSpPr txBox="1"/>
          <p:nvPr/>
        </p:nvSpPr>
        <p:spPr>
          <a:xfrm>
            <a:off x="7570161" y="1162683"/>
            <a:ext cx="20665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1000" b="1"/>
              <a:t>WH14.3</a:t>
            </a:r>
          </a:p>
          <a:p>
            <a:pPr algn="ctr"/>
            <a:r>
              <a:rPr lang="en-AU" sz="1000" b="1"/>
              <a:t>Healthy surveillance/monitoring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917B141-B836-A45C-D965-A9C4738894AA}"/>
              </a:ext>
            </a:extLst>
          </p:cNvPr>
          <p:cNvCxnSpPr>
            <a:cxnSpLocks/>
          </p:cNvCxnSpPr>
          <p:nvPr/>
        </p:nvCxnSpPr>
        <p:spPr>
          <a:xfrm flipH="1">
            <a:off x="2689609" y="2220026"/>
            <a:ext cx="3" cy="1103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490EE57D-8B94-D8F1-682E-B2AD319B8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1704" y="5461314"/>
            <a:ext cx="914479" cy="92057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C0BB5F-89E7-3A55-E880-214898403DEF}"/>
              </a:ext>
            </a:extLst>
          </p:cNvPr>
          <p:cNvSpPr/>
          <p:nvPr/>
        </p:nvSpPr>
        <p:spPr>
          <a:xfrm>
            <a:off x="4327904" y="1566566"/>
            <a:ext cx="2634135" cy="65026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AU" sz="800" b="1" dirty="0">
                <a:solidFill>
                  <a:schemeClr val="tx1"/>
                </a:solidFill>
              </a:rPr>
              <a:t>Step 7 – Identify prompt for personal exposure monitoring</a:t>
            </a:r>
          </a:p>
          <a:p>
            <a:pPr algn="ctr"/>
            <a:r>
              <a:rPr lang="en-AU" sz="800" dirty="0">
                <a:solidFill>
                  <a:schemeClr val="tx1"/>
                </a:solidFill>
                <a:ea typeface="+mn-lt"/>
                <a:cs typeface="+mn-lt"/>
              </a:rPr>
              <a:t>Ensure there is a prompt that defines the trigger point for when personal exposure monitoring must be undertaken.</a:t>
            </a:r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57CA079-ED3E-3FE3-B412-E14F105E6446}"/>
              </a:ext>
            </a:extLst>
          </p:cNvPr>
          <p:cNvCxnSpPr>
            <a:cxnSpLocks/>
          </p:cNvCxnSpPr>
          <p:nvPr/>
        </p:nvCxnSpPr>
        <p:spPr>
          <a:xfrm flipH="1">
            <a:off x="5640237" y="2210620"/>
            <a:ext cx="3" cy="111365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E7A0B14-7309-FFD0-340E-B1F1D7560D6F}"/>
              </a:ext>
            </a:extLst>
          </p:cNvPr>
          <p:cNvCxnSpPr>
            <a:cxnSpLocks/>
          </p:cNvCxnSpPr>
          <p:nvPr/>
        </p:nvCxnSpPr>
        <p:spPr>
          <a:xfrm flipH="1">
            <a:off x="2689609" y="2982026"/>
            <a:ext cx="3" cy="1103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B022DA0-526F-BA24-080F-F6DCF8015C3D}"/>
              </a:ext>
            </a:extLst>
          </p:cNvPr>
          <p:cNvCxnSpPr>
            <a:cxnSpLocks/>
          </p:cNvCxnSpPr>
          <p:nvPr/>
        </p:nvCxnSpPr>
        <p:spPr>
          <a:xfrm flipH="1">
            <a:off x="2689609" y="3753433"/>
            <a:ext cx="3" cy="1103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FEF984D-F0FF-B7B4-1779-F20EB0E04CCA}"/>
              </a:ext>
            </a:extLst>
          </p:cNvPr>
          <p:cNvCxnSpPr>
            <a:cxnSpLocks/>
          </p:cNvCxnSpPr>
          <p:nvPr/>
        </p:nvCxnSpPr>
        <p:spPr>
          <a:xfrm flipH="1">
            <a:off x="2689609" y="4524841"/>
            <a:ext cx="3" cy="1103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3E56377-E8C2-E953-F539-0C58D416AFA3}"/>
              </a:ext>
            </a:extLst>
          </p:cNvPr>
          <p:cNvCxnSpPr>
            <a:cxnSpLocks/>
          </p:cNvCxnSpPr>
          <p:nvPr/>
        </p:nvCxnSpPr>
        <p:spPr>
          <a:xfrm flipH="1">
            <a:off x="2689609" y="5286840"/>
            <a:ext cx="3" cy="1103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0C327F8-7BDB-0DA9-7952-7591D655FF69}"/>
              </a:ext>
            </a:extLst>
          </p:cNvPr>
          <p:cNvSpPr txBox="1"/>
          <p:nvPr/>
        </p:nvSpPr>
        <p:spPr>
          <a:xfrm>
            <a:off x="10163763" y="6512906"/>
            <a:ext cx="2028237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/>
              <a:t>Last updated 1 October 2026</a:t>
            </a:r>
          </a:p>
        </p:txBody>
      </p:sp>
    </p:spTree>
    <p:extLst>
      <p:ext uri="{BB962C8B-B14F-4D97-AF65-F5344CB8AC3E}">
        <p14:creationId xmlns:p14="http://schemas.microsoft.com/office/powerpoint/2010/main" val="4293883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aef1c0-9a42-4d9f-81f8-f203b0daf60a">
      <Terms xmlns="http://schemas.microsoft.com/office/infopath/2007/PartnerControls"/>
    </lcf76f155ced4ddcb4097134ff3c332f>
    <TaxCatchAll xmlns="ec4de651-a667-4cf9-b7d6-22ee3344117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2820058969E49A582BE6D73958046" ma:contentTypeVersion="14" ma:contentTypeDescription="Create a new document." ma:contentTypeScope="" ma:versionID="4affcc2ef32b2adff0fba7554c2fa6e4">
  <xsd:schema xmlns:xsd="http://www.w3.org/2001/XMLSchema" xmlns:xs="http://www.w3.org/2001/XMLSchema" xmlns:p="http://schemas.microsoft.com/office/2006/metadata/properties" xmlns:ns2="39aef1c0-9a42-4d9f-81f8-f203b0daf60a" xmlns:ns3="ec4de651-a667-4cf9-b7d6-22ee33441174" targetNamespace="http://schemas.microsoft.com/office/2006/metadata/properties" ma:root="true" ma:fieldsID="56167a2bc11359a66e4a4c8f13b0613f" ns2:_="" ns3:_="">
    <xsd:import namespace="39aef1c0-9a42-4d9f-81f8-f203b0daf60a"/>
    <xsd:import namespace="ec4de651-a667-4cf9-b7d6-22ee334411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ef1c0-9a42-4d9f-81f8-f203b0daf6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147e460-a74b-4414-8224-31362e5846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4de651-a667-4cf9-b7d6-22ee3344117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85dd8f2-a1bf-4806-9659-156c59ab68ff}" ma:internalName="TaxCatchAll" ma:showField="CatchAllData" ma:web="ec4de651-a667-4cf9-b7d6-22ee334411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6C0D29-96A1-4A75-AD92-23B5B7725199}">
  <ds:schemaRefs>
    <ds:schemaRef ds:uri="http://schemas.microsoft.com/office/2006/metadata/properties"/>
    <ds:schemaRef ds:uri="http://schemas.microsoft.com/office/infopath/2007/PartnerControls"/>
    <ds:schemaRef ds:uri="39aef1c0-9a42-4d9f-81f8-f203b0daf60a"/>
    <ds:schemaRef ds:uri="ec4de651-a667-4cf9-b7d6-22ee33441174"/>
  </ds:schemaRefs>
</ds:datastoreItem>
</file>

<file path=customXml/itemProps2.xml><?xml version="1.0" encoding="utf-8"?>
<ds:datastoreItem xmlns:ds="http://schemas.openxmlformats.org/officeDocument/2006/customXml" ds:itemID="{144B36A1-BA5E-48EE-8A0C-43AD7C0324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7FCCCB-A75E-4A58-9FC3-0CB62A80AA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aef1c0-9a42-4d9f-81f8-f203b0daf60a"/>
    <ds:schemaRef ds:uri="ec4de651-a667-4cf9-b7d6-22ee334411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Office PowerPoint</Application>
  <PresentationFormat>Widescreen</PresentationFormat>
  <Paragraphs>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</cp:revision>
  <dcterms:created xsi:type="dcterms:W3CDTF">2026-10-01T03:35:16Z</dcterms:created>
  <dcterms:modified xsi:type="dcterms:W3CDTF">2026-10-01T04:16:41Z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d889eb-932f-4752-8739-64d25806ef64_Enabled">
    <vt:lpwstr>true</vt:lpwstr>
  </property>
  <property fmtid="{D5CDD505-2E9C-101B-9397-08002B2CF9AE}" pid="3" name="MSIP_Label_79d889eb-932f-4752-8739-64d25806ef64_SetDate">
    <vt:lpwstr>2026-10-01T03:35:30Z</vt:lpwstr>
  </property>
  <property fmtid="{D5CDD505-2E9C-101B-9397-08002B2CF9AE}" pid="4" name="MSIP_Label_79d889eb-932f-4752-8739-64d25806ef64_Method">
    <vt:lpwstr>Privileged</vt:lpwstr>
  </property>
  <property fmtid="{D5CDD505-2E9C-101B-9397-08002B2CF9AE}" pid="5" name="MSIP_Label_79d889eb-932f-4752-8739-64d25806ef64_Name">
    <vt:lpwstr>79d889eb-932f-4752-8739-64d25806ef64</vt:lpwstr>
  </property>
  <property fmtid="{D5CDD505-2E9C-101B-9397-08002B2CF9AE}" pid="6" name="MSIP_Label_79d889eb-932f-4752-8739-64d25806ef64_SiteId">
    <vt:lpwstr>dd0cfd15-4558-4b12-8bad-ea26984fc417</vt:lpwstr>
  </property>
  <property fmtid="{D5CDD505-2E9C-101B-9397-08002B2CF9AE}" pid="7" name="MSIP_Label_79d889eb-932f-4752-8739-64d25806ef64_ActionId">
    <vt:lpwstr>1783f60d-414e-433f-84d4-e712df73d4e3</vt:lpwstr>
  </property>
  <property fmtid="{D5CDD505-2E9C-101B-9397-08002B2CF9AE}" pid="8" name="MSIP_Label_79d889eb-932f-4752-8739-64d25806ef64_ContentBits">
    <vt:lpwstr>0</vt:lpwstr>
  </property>
  <property fmtid="{D5CDD505-2E9C-101B-9397-08002B2CF9AE}" pid="9" name="MSIP_Label_79d889eb-932f-4752-8739-64d25806ef64_Tag">
    <vt:lpwstr>10, 0, 1, 1</vt:lpwstr>
  </property>
  <property fmtid="{D5CDD505-2E9C-101B-9397-08002B2CF9AE}" pid="10" name="MediaServiceImageTags">
    <vt:lpwstr/>
  </property>
  <property fmtid="{D5CDD505-2E9C-101B-9397-08002B2CF9AE}" pid="11" name="ContentTypeId">
    <vt:lpwstr>0x0101007E52820058969E49A582BE6D73958046</vt:lpwstr>
  </property>
</Properties>
</file>